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58" r:id="rId5"/>
    <p:sldId id="335" r:id="rId6"/>
    <p:sldId id="351" r:id="rId7"/>
    <p:sldId id="338" r:id="rId8"/>
    <p:sldId id="340" r:id="rId9"/>
    <p:sldId id="339" r:id="rId10"/>
    <p:sldId id="341" r:id="rId11"/>
    <p:sldId id="342" r:id="rId12"/>
    <p:sldId id="343" r:id="rId13"/>
    <p:sldId id="344" r:id="rId14"/>
    <p:sldId id="346" r:id="rId15"/>
    <p:sldId id="347" r:id="rId16"/>
    <p:sldId id="348" r:id="rId17"/>
    <p:sldId id="349" r:id="rId18"/>
    <p:sldId id="35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65"/>
    <p:restoredTop sz="96197"/>
  </p:normalViewPr>
  <p:slideViewPr>
    <p:cSldViewPr snapToGrid="0">
      <p:cViewPr>
        <p:scale>
          <a:sx n="117" d="100"/>
          <a:sy n="117" d="100"/>
        </p:scale>
        <p:origin x="-400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D034F7-8BA0-49E6-8F4D-F8455D5AA865}" type="doc">
      <dgm:prSet loTypeId="urn:microsoft.com/office/officeart/2005/8/layout/vList2" loCatId="list" qsTypeId="urn:microsoft.com/office/officeart/2005/8/quickstyle/simple5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7E9E82DD-8444-491D-B581-77B78047A7AD}">
      <dgm:prSet/>
      <dgm:spPr/>
      <dgm:t>
        <a:bodyPr/>
        <a:lstStyle/>
        <a:p>
          <a:r>
            <a:rPr lang="en-US"/>
            <a:t>Converted the data from a string variable to an integer </a:t>
          </a:r>
        </a:p>
      </dgm:t>
    </dgm:pt>
    <dgm:pt modelId="{3F155CE9-F9E6-49D1-8CEA-E935CB3513D6}" type="parTrans" cxnId="{C3B560F4-0703-400F-BD0D-A76163171D57}">
      <dgm:prSet/>
      <dgm:spPr/>
      <dgm:t>
        <a:bodyPr/>
        <a:lstStyle/>
        <a:p>
          <a:endParaRPr lang="en-US"/>
        </a:p>
      </dgm:t>
    </dgm:pt>
    <dgm:pt modelId="{327F765E-4DD2-49CE-9C71-6146A0A9D2D5}" type="sibTrans" cxnId="{C3B560F4-0703-400F-BD0D-A76163171D57}">
      <dgm:prSet/>
      <dgm:spPr/>
      <dgm:t>
        <a:bodyPr/>
        <a:lstStyle/>
        <a:p>
          <a:endParaRPr lang="en-US"/>
        </a:p>
      </dgm:t>
    </dgm:pt>
    <dgm:pt modelId="{9DF1F88E-FB7E-4BEA-B6BF-3919E9F9B3CA}">
      <dgm:prSet/>
      <dgm:spPr/>
      <dgm:t>
        <a:bodyPr/>
        <a:lstStyle/>
        <a:p>
          <a:r>
            <a:rPr lang="en-US"/>
            <a:t>gain descriptive statistics from our survey data </a:t>
          </a:r>
        </a:p>
      </dgm:t>
    </dgm:pt>
    <dgm:pt modelId="{97298348-BA86-4D48-A9AB-449D0CC3EB6F}" type="parTrans" cxnId="{501F1541-950B-4CB0-B239-E32CBE0578A3}">
      <dgm:prSet/>
      <dgm:spPr/>
      <dgm:t>
        <a:bodyPr/>
        <a:lstStyle/>
        <a:p>
          <a:endParaRPr lang="en-US"/>
        </a:p>
      </dgm:t>
    </dgm:pt>
    <dgm:pt modelId="{86FC3ACE-B26B-4F41-9C30-C6F0E46456A0}" type="sibTrans" cxnId="{501F1541-950B-4CB0-B239-E32CBE0578A3}">
      <dgm:prSet/>
      <dgm:spPr/>
      <dgm:t>
        <a:bodyPr/>
        <a:lstStyle/>
        <a:p>
          <a:endParaRPr lang="en-US"/>
        </a:p>
      </dgm:t>
    </dgm:pt>
    <dgm:pt modelId="{B6BD5D21-A94E-40A1-907F-2997474C5BDE}">
      <dgm:prSet/>
      <dgm:spPr/>
      <dgm:t>
        <a:bodyPr/>
        <a:lstStyle/>
        <a:p>
          <a:r>
            <a:rPr lang="en-US"/>
            <a:t>Used the programing language python </a:t>
          </a:r>
        </a:p>
      </dgm:t>
    </dgm:pt>
    <dgm:pt modelId="{973047D9-5C86-4B84-8130-29AE4AD25505}" type="parTrans" cxnId="{4993409B-484B-454F-A9DB-28482487B583}">
      <dgm:prSet/>
      <dgm:spPr/>
      <dgm:t>
        <a:bodyPr/>
        <a:lstStyle/>
        <a:p>
          <a:endParaRPr lang="en-US"/>
        </a:p>
      </dgm:t>
    </dgm:pt>
    <dgm:pt modelId="{DBC62DFD-6452-44BA-B266-466699462E08}" type="sibTrans" cxnId="{4993409B-484B-454F-A9DB-28482487B583}">
      <dgm:prSet/>
      <dgm:spPr/>
      <dgm:t>
        <a:bodyPr/>
        <a:lstStyle/>
        <a:p>
          <a:endParaRPr lang="en-US"/>
        </a:p>
      </dgm:t>
    </dgm:pt>
    <dgm:pt modelId="{0FBD1B59-E9FF-704A-A191-72A4562C84F3}" type="pres">
      <dgm:prSet presAssocID="{2BD034F7-8BA0-49E6-8F4D-F8455D5AA865}" presName="linear" presStyleCnt="0">
        <dgm:presLayoutVars>
          <dgm:animLvl val="lvl"/>
          <dgm:resizeHandles val="exact"/>
        </dgm:presLayoutVars>
      </dgm:prSet>
      <dgm:spPr/>
    </dgm:pt>
    <dgm:pt modelId="{4CF46FD1-8EEA-7940-870B-5687F5B2B27E}" type="pres">
      <dgm:prSet presAssocID="{7E9E82DD-8444-491D-B581-77B78047A7A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C8A67AE-78FE-CC4D-BF60-A9CF60C61D45}" type="pres">
      <dgm:prSet presAssocID="{327F765E-4DD2-49CE-9C71-6146A0A9D2D5}" presName="spacer" presStyleCnt="0"/>
      <dgm:spPr/>
    </dgm:pt>
    <dgm:pt modelId="{CC64B21A-84F1-5B43-A098-297564F42AB5}" type="pres">
      <dgm:prSet presAssocID="{9DF1F88E-FB7E-4BEA-B6BF-3919E9F9B3C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A1D4238-19E9-194E-BC4E-B5E5A730BF50}" type="pres">
      <dgm:prSet presAssocID="{86FC3ACE-B26B-4F41-9C30-C6F0E46456A0}" presName="spacer" presStyleCnt="0"/>
      <dgm:spPr/>
    </dgm:pt>
    <dgm:pt modelId="{E7906EE6-5474-7E46-A4B8-52CA0324BA26}" type="pres">
      <dgm:prSet presAssocID="{B6BD5D21-A94E-40A1-907F-2997474C5BDE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1431A1F-0D9B-D644-AC0D-E0531C16F09C}" type="presOf" srcId="{7E9E82DD-8444-491D-B581-77B78047A7AD}" destId="{4CF46FD1-8EEA-7940-870B-5687F5B2B27E}" srcOrd="0" destOrd="0" presId="urn:microsoft.com/office/officeart/2005/8/layout/vList2"/>
    <dgm:cxn modelId="{501F1541-950B-4CB0-B239-E32CBE0578A3}" srcId="{2BD034F7-8BA0-49E6-8F4D-F8455D5AA865}" destId="{9DF1F88E-FB7E-4BEA-B6BF-3919E9F9B3CA}" srcOrd="1" destOrd="0" parTransId="{97298348-BA86-4D48-A9AB-449D0CC3EB6F}" sibTransId="{86FC3ACE-B26B-4F41-9C30-C6F0E46456A0}"/>
    <dgm:cxn modelId="{D0CC0A8E-94E0-B849-AB60-128CD10CD57E}" type="presOf" srcId="{B6BD5D21-A94E-40A1-907F-2997474C5BDE}" destId="{E7906EE6-5474-7E46-A4B8-52CA0324BA26}" srcOrd="0" destOrd="0" presId="urn:microsoft.com/office/officeart/2005/8/layout/vList2"/>
    <dgm:cxn modelId="{4993409B-484B-454F-A9DB-28482487B583}" srcId="{2BD034F7-8BA0-49E6-8F4D-F8455D5AA865}" destId="{B6BD5D21-A94E-40A1-907F-2997474C5BDE}" srcOrd="2" destOrd="0" parTransId="{973047D9-5C86-4B84-8130-29AE4AD25505}" sibTransId="{DBC62DFD-6452-44BA-B266-466699462E08}"/>
    <dgm:cxn modelId="{289632B3-AC45-2E46-AF23-96D764E4FB6B}" type="presOf" srcId="{9DF1F88E-FB7E-4BEA-B6BF-3919E9F9B3CA}" destId="{CC64B21A-84F1-5B43-A098-297564F42AB5}" srcOrd="0" destOrd="0" presId="urn:microsoft.com/office/officeart/2005/8/layout/vList2"/>
    <dgm:cxn modelId="{ED1490E3-2801-7E4C-9A98-42D5EC29681F}" type="presOf" srcId="{2BD034F7-8BA0-49E6-8F4D-F8455D5AA865}" destId="{0FBD1B59-E9FF-704A-A191-72A4562C84F3}" srcOrd="0" destOrd="0" presId="urn:microsoft.com/office/officeart/2005/8/layout/vList2"/>
    <dgm:cxn modelId="{C3B560F4-0703-400F-BD0D-A76163171D57}" srcId="{2BD034F7-8BA0-49E6-8F4D-F8455D5AA865}" destId="{7E9E82DD-8444-491D-B581-77B78047A7AD}" srcOrd="0" destOrd="0" parTransId="{3F155CE9-F9E6-49D1-8CEA-E935CB3513D6}" sibTransId="{327F765E-4DD2-49CE-9C71-6146A0A9D2D5}"/>
    <dgm:cxn modelId="{684573D3-9CF4-024C-AA45-1D65947D5F87}" type="presParOf" srcId="{0FBD1B59-E9FF-704A-A191-72A4562C84F3}" destId="{4CF46FD1-8EEA-7940-870B-5687F5B2B27E}" srcOrd="0" destOrd="0" presId="urn:microsoft.com/office/officeart/2005/8/layout/vList2"/>
    <dgm:cxn modelId="{3A4C2208-D4EF-AD47-901E-6E3D738C1A32}" type="presParOf" srcId="{0FBD1B59-E9FF-704A-A191-72A4562C84F3}" destId="{AC8A67AE-78FE-CC4D-BF60-A9CF60C61D45}" srcOrd="1" destOrd="0" presId="urn:microsoft.com/office/officeart/2005/8/layout/vList2"/>
    <dgm:cxn modelId="{FC292632-C6F7-E94A-AE9F-38E0FB2C123D}" type="presParOf" srcId="{0FBD1B59-E9FF-704A-A191-72A4562C84F3}" destId="{CC64B21A-84F1-5B43-A098-297564F42AB5}" srcOrd="2" destOrd="0" presId="urn:microsoft.com/office/officeart/2005/8/layout/vList2"/>
    <dgm:cxn modelId="{21AB5A7C-39C1-3942-8532-125D1E7446F9}" type="presParOf" srcId="{0FBD1B59-E9FF-704A-A191-72A4562C84F3}" destId="{7A1D4238-19E9-194E-BC4E-B5E5A730BF50}" srcOrd="3" destOrd="0" presId="urn:microsoft.com/office/officeart/2005/8/layout/vList2"/>
    <dgm:cxn modelId="{A18697AF-11F8-A340-A275-CBD002A057C6}" type="presParOf" srcId="{0FBD1B59-E9FF-704A-A191-72A4562C84F3}" destId="{E7906EE6-5474-7E46-A4B8-52CA0324BA26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27963E-48E7-4BD6-9DF2-FB4520EB10D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FCAADF3-E97C-4F8E-9E5C-9006DE2B0F2F}">
      <dgm:prSet/>
      <dgm:spPr/>
      <dgm:t>
        <a:bodyPr/>
        <a:lstStyle/>
        <a:p>
          <a:r>
            <a:rPr lang="en-US"/>
            <a:t>Use the basic model questions to create an overall experience score for each entity </a:t>
          </a:r>
        </a:p>
      </dgm:t>
    </dgm:pt>
    <dgm:pt modelId="{7C18BA23-F596-48F5-9B9B-D4B8FFEC6369}" type="parTrans" cxnId="{032FD4C2-3AAB-4C85-96AF-E231612CE832}">
      <dgm:prSet/>
      <dgm:spPr/>
      <dgm:t>
        <a:bodyPr/>
        <a:lstStyle/>
        <a:p>
          <a:endParaRPr lang="en-US"/>
        </a:p>
      </dgm:t>
    </dgm:pt>
    <dgm:pt modelId="{D6430F2D-4F5B-4F56-ADA1-22B0DB6339E6}" type="sibTrans" cxnId="{032FD4C2-3AAB-4C85-96AF-E231612CE832}">
      <dgm:prSet/>
      <dgm:spPr/>
      <dgm:t>
        <a:bodyPr/>
        <a:lstStyle/>
        <a:p>
          <a:endParaRPr lang="en-US"/>
        </a:p>
      </dgm:t>
    </dgm:pt>
    <dgm:pt modelId="{50BED5E6-F0B0-43D4-92FA-9D99B4BF294D}">
      <dgm:prSet/>
      <dgm:spPr/>
      <dgm:t>
        <a:bodyPr/>
        <a:lstStyle/>
        <a:p>
          <a:r>
            <a:rPr lang="en-US"/>
            <a:t>Range of score 5-25</a:t>
          </a:r>
        </a:p>
      </dgm:t>
    </dgm:pt>
    <dgm:pt modelId="{7A3A34C6-9BA6-4C14-AE37-D6DC0F126311}" type="parTrans" cxnId="{D883849E-9512-4B6C-B2B0-CFF1EA50435D}">
      <dgm:prSet/>
      <dgm:spPr/>
      <dgm:t>
        <a:bodyPr/>
        <a:lstStyle/>
        <a:p>
          <a:endParaRPr lang="en-US"/>
        </a:p>
      </dgm:t>
    </dgm:pt>
    <dgm:pt modelId="{2BC7599E-0DEB-45DD-AE67-C3092265BA23}" type="sibTrans" cxnId="{D883849E-9512-4B6C-B2B0-CFF1EA50435D}">
      <dgm:prSet/>
      <dgm:spPr/>
      <dgm:t>
        <a:bodyPr/>
        <a:lstStyle/>
        <a:p>
          <a:endParaRPr lang="en-US"/>
        </a:p>
      </dgm:t>
    </dgm:pt>
    <dgm:pt modelId="{F80C667A-8A84-47F0-91A9-82B80527547B}">
      <dgm:prSet/>
      <dgm:spPr/>
      <dgm:t>
        <a:bodyPr/>
        <a:lstStyle/>
        <a:p>
          <a:r>
            <a:rPr lang="en-US"/>
            <a:t>Showed a normalized distribution </a:t>
          </a:r>
        </a:p>
      </dgm:t>
    </dgm:pt>
    <dgm:pt modelId="{C0F1B407-4EBD-4CD0-850B-E277538CD54B}" type="parTrans" cxnId="{DC9D19A0-F638-4A82-BD51-B5E7B8463635}">
      <dgm:prSet/>
      <dgm:spPr/>
      <dgm:t>
        <a:bodyPr/>
        <a:lstStyle/>
        <a:p>
          <a:endParaRPr lang="en-US"/>
        </a:p>
      </dgm:t>
    </dgm:pt>
    <dgm:pt modelId="{EFA9775C-530D-4886-9868-611785EF66F6}" type="sibTrans" cxnId="{DC9D19A0-F638-4A82-BD51-B5E7B8463635}">
      <dgm:prSet/>
      <dgm:spPr/>
      <dgm:t>
        <a:bodyPr/>
        <a:lstStyle/>
        <a:p>
          <a:endParaRPr lang="en-US"/>
        </a:p>
      </dgm:t>
    </dgm:pt>
    <dgm:pt modelId="{5A5B63E8-3864-E34A-A323-D6F5D017EDA5}" type="pres">
      <dgm:prSet presAssocID="{CA27963E-48E7-4BD6-9DF2-FB4520EB10D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174423D-E0BC-9340-9D32-3786E3232E63}" type="pres">
      <dgm:prSet presAssocID="{CFCAADF3-E97C-4F8E-9E5C-9006DE2B0F2F}" presName="hierRoot1" presStyleCnt="0"/>
      <dgm:spPr/>
    </dgm:pt>
    <dgm:pt modelId="{1D3D34E5-DF57-9B41-BA8E-2CA719EBC122}" type="pres">
      <dgm:prSet presAssocID="{CFCAADF3-E97C-4F8E-9E5C-9006DE2B0F2F}" presName="composite" presStyleCnt="0"/>
      <dgm:spPr/>
    </dgm:pt>
    <dgm:pt modelId="{0AC332AA-2A1A-9C48-9F5B-D0DE455C6DF1}" type="pres">
      <dgm:prSet presAssocID="{CFCAADF3-E97C-4F8E-9E5C-9006DE2B0F2F}" presName="background" presStyleLbl="node0" presStyleIdx="0" presStyleCnt="3"/>
      <dgm:spPr/>
    </dgm:pt>
    <dgm:pt modelId="{A1E4A1CE-F227-3D4D-B581-046E8711F2FA}" type="pres">
      <dgm:prSet presAssocID="{CFCAADF3-E97C-4F8E-9E5C-9006DE2B0F2F}" presName="text" presStyleLbl="fgAcc0" presStyleIdx="0" presStyleCnt="3">
        <dgm:presLayoutVars>
          <dgm:chPref val="3"/>
        </dgm:presLayoutVars>
      </dgm:prSet>
      <dgm:spPr/>
    </dgm:pt>
    <dgm:pt modelId="{DB284768-5F36-7549-9743-031BEF89D2A5}" type="pres">
      <dgm:prSet presAssocID="{CFCAADF3-E97C-4F8E-9E5C-9006DE2B0F2F}" presName="hierChild2" presStyleCnt="0"/>
      <dgm:spPr/>
    </dgm:pt>
    <dgm:pt modelId="{D335F9C9-1402-4841-8BA5-D362696B62DD}" type="pres">
      <dgm:prSet presAssocID="{50BED5E6-F0B0-43D4-92FA-9D99B4BF294D}" presName="hierRoot1" presStyleCnt="0"/>
      <dgm:spPr/>
    </dgm:pt>
    <dgm:pt modelId="{817562A0-01B5-214C-B2C4-53709AB747F9}" type="pres">
      <dgm:prSet presAssocID="{50BED5E6-F0B0-43D4-92FA-9D99B4BF294D}" presName="composite" presStyleCnt="0"/>
      <dgm:spPr/>
    </dgm:pt>
    <dgm:pt modelId="{52D0452A-14A5-2443-ACCD-D0C0A5F11ACC}" type="pres">
      <dgm:prSet presAssocID="{50BED5E6-F0B0-43D4-92FA-9D99B4BF294D}" presName="background" presStyleLbl="node0" presStyleIdx="1" presStyleCnt="3"/>
      <dgm:spPr/>
    </dgm:pt>
    <dgm:pt modelId="{11EEC072-C772-8B40-A89E-6489B3E111C1}" type="pres">
      <dgm:prSet presAssocID="{50BED5E6-F0B0-43D4-92FA-9D99B4BF294D}" presName="text" presStyleLbl="fgAcc0" presStyleIdx="1" presStyleCnt="3">
        <dgm:presLayoutVars>
          <dgm:chPref val="3"/>
        </dgm:presLayoutVars>
      </dgm:prSet>
      <dgm:spPr/>
    </dgm:pt>
    <dgm:pt modelId="{56561C55-1A27-974E-929E-1FD7DEE96D25}" type="pres">
      <dgm:prSet presAssocID="{50BED5E6-F0B0-43D4-92FA-9D99B4BF294D}" presName="hierChild2" presStyleCnt="0"/>
      <dgm:spPr/>
    </dgm:pt>
    <dgm:pt modelId="{AE231CD3-BA3A-A344-88B8-4A7DDD65D6AC}" type="pres">
      <dgm:prSet presAssocID="{F80C667A-8A84-47F0-91A9-82B80527547B}" presName="hierRoot1" presStyleCnt="0"/>
      <dgm:spPr/>
    </dgm:pt>
    <dgm:pt modelId="{4292FA4B-F42E-894E-8C96-7A068699FE35}" type="pres">
      <dgm:prSet presAssocID="{F80C667A-8A84-47F0-91A9-82B80527547B}" presName="composite" presStyleCnt="0"/>
      <dgm:spPr/>
    </dgm:pt>
    <dgm:pt modelId="{67B77D5F-2DFE-6F4A-8BAE-8117E40022B2}" type="pres">
      <dgm:prSet presAssocID="{F80C667A-8A84-47F0-91A9-82B80527547B}" presName="background" presStyleLbl="node0" presStyleIdx="2" presStyleCnt="3"/>
      <dgm:spPr/>
    </dgm:pt>
    <dgm:pt modelId="{9866812E-EC68-6542-A49A-00C06988786B}" type="pres">
      <dgm:prSet presAssocID="{F80C667A-8A84-47F0-91A9-82B80527547B}" presName="text" presStyleLbl="fgAcc0" presStyleIdx="2" presStyleCnt="3">
        <dgm:presLayoutVars>
          <dgm:chPref val="3"/>
        </dgm:presLayoutVars>
      </dgm:prSet>
      <dgm:spPr/>
    </dgm:pt>
    <dgm:pt modelId="{6A724E1B-03ED-BD47-9246-768176FF3E1C}" type="pres">
      <dgm:prSet presAssocID="{F80C667A-8A84-47F0-91A9-82B80527547B}" presName="hierChild2" presStyleCnt="0"/>
      <dgm:spPr/>
    </dgm:pt>
  </dgm:ptLst>
  <dgm:cxnLst>
    <dgm:cxn modelId="{6DFA072B-07B0-A54B-BF0C-9D957D163A42}" type="presOf" srcId="{CFCAADF3-E97C-4F8E-9E5C-9006DE2B0F2F}" destId="{A1E4A1CE-F227-3D4D-B581-046E8711F2FA}" srcOrd="0" destOrd="0" presId="urn:microsoft.com/office/officeart/2005/8/layout/hierarchy1"/>
    <dgm:cxn modelId="{79A1A36D-03DE-3E47-B1B0-51F7E6069180}" type="presOf" srcId="{50BED5E6-F0B0-43D4-92FA-9D99B4BF294D}" destId="{11EEC072-C772-8B40-A89E-6489B3E111C1}" srcOrd="0" destOrd="0" presId="urn:microsoft.com/office/officeart/2005/8/layout/hierarchy1"/>
    <dgm:cxn modelId="{D883849E-9512-4B6C-B2B0-CFF1EA50435D}" srcId="{CA27963E-48E7-4BD6-9DF2-FB4520EB10D8}" destId="{50BED5E6-F0B0-43D4-92FA-9D99B4BF294D}" srcOrd="1" destOrd="0" parTransId="{7A3A34C6-9BA6-4C14-AE37-D6DC0F126311}" sibTransId="{2BC7599E-0DEB-45DD-AE67-C3092265BA23}"/>
    <dgm:cxn modelId="{DC9D19A0-F638-4A82-BD51-B5E7B8463635}" srcId="{CA27963E-48E7-4BD6-9DF2-FB4520EB10D8}" destId="{F80C667A-8A84-47F0-91A9-82B80527547B}" srcOrd="2" destOrd="0" parTransId="{C0F1B407-4EBD-4CD0-850B-E277538CD54B}" sibTransId="{EFA9775C-530D-4886-9868-611785EF66F6}"/>
    <dgm:cxn modelId="{032FD4C2-3AAB-4C85-96AF-E231612CE832}" srcId="{CA27963E-48E7-4BD6-9DF2-FB4520EB10D8}" destId="{CFCAADF3-E97C-4F8E-9E5C-9006DE2B0F2F}" srcOrd="0" destOrd="0" parTransId="{7C18BA23-F596-48F5-9B9B-D4B8FFEC6369}" sibTransId="{D6430F2D-4F5B-4F56-ADA1-22B0DB6339E6}"/>
    <dgm:cxn modelId="{4421E8E7-E57C-4641-9541-A8061025D3A4}" type="presOf" srcId="{CA27963E-48E7-4BD6-9DF2-FB4520EB10D8}" destId="{5A5B63E8-3864-E34A-A323-D6F5D017EDA5}" srcOrd="0" destOrd="0" presId="urn:microsoft.com/office/officeart/2005/8/layout/hierarchy1"/>
    <dgm:cxn modelId="{E090C7F4-5873-5046-8590-31FD22855B49}" type="presOf" srcId="{F80C667A-8A84-47F0-91A9-82B80527547B}" destId="{9866812E-EC68-6542-A49A-00C06988786B}" srcOrd="0" destOrd="0" presId="urn:microsoft.com/office/officeart/2005/8/layout/hierarchy1"/>
    <dgm:cxn modelId="{815F88BF-13E2-A941-A6DA-3B641477622F}" type="presParOf" srcId="{5A5B63E8-3864-E34A-A323-D6F5D017EDA5}" destId="{7174423D-E0BC-9340-9D32-3786E3232E63}" srcOrd="0" destOrd="0" presId="urn:microsoft.com/office/officeart/2005/8/layout/hierarchy1"/>
    <dgm:cxn modelId="{70A956FE-AD54-DD4A-A980-9B4863143D79}" type="presParOf" srcId="{7174423D-E0BC-9340-9D32-3786E3232E63}" destId="{1D3D34E5-DF57-9B41-BA8E-2CA719EBC122}" srcOrd="0" destOrd="0" presId="urn:microsoft.com/office/officeart/2005/8/layout/hierarchy1"/>
    <dgm:cxn modelId="{96304D7A-0483-A842-8609-C09ED12E8D46}" type="presParOf" srcId="{1D3D34E5-DF57-9B41-BA8E-2CA719EBC122}" destId="{0AC332AA-2A1A-9C48-9F5B-D0DE455C6DF1}" srcOrd="0" destOrd="0" presId="urn:microsoft.com/office/officeart/2005/8/layout/hierarchy1"/>
    <dgm:cxn modelId="{BD49BCE2-256F-414C-ACFF-9A3A11DF1B72}" type="presParOf" srcId="{1D3D34E5-DF57-9B41-BA8E-2CA719EBC122}" destId="{A1E4A1CE-F227-3D4D-B581-046E8711F2FA}" srcOrd="1" destOrd="0" presId="urn:microsoft.com/office/officeart/2005/8/layout/hierarchy1"/>
    <dgm:cxn modelId="{2D8C04A1-0D8B-FC40-BCD4-538A7F0A7D0E}" type="presParOf" srcId="{7174423D-E0BC-9340-9D32-3786E3232E63}" destId="{DB284768-5F36-7549-9743-031BEF89D2A5}" srcOrd="1" destOrd="0" presId="urn:microsoft.com/office/officeart/2005/8/layout/hierarchy1"/>
    <dgm:cxn modelId="{DD059FE1-21E2-A04E-8AD8-C7C153D1234C}" type="presParOf" srcId="{5A5B63E8-3864-E34A-A323-D6F5D017EDA5}" destId="{D335F9C9-1402-4841-8BA5-D362696B62DD}" srcOrd="1" destOrd="0" presId="urn:microsoft.com/office/officeart/2005/8/layout/hierarchy1"/>
    <dgm:cxn modelId="{D321AB74-A463-8145-A838-B90286A3D14D}" type="presParOf" srcId="{D335F9C9-1402-4841-8BA5-D362696B62DD}" destId="{817562A0-01B5-214C-B2C4-53709AB747F9}" srcOrd="0" destOrd="0" presId="urn:microsoft.com/office/officeart/2005/8/layout/hierarchy1"/>
    <dgm:cxn modelId="{C14C36AD-023B-9640-9048-A4E04386510F}" type="presParOf" srcId="{817562A0-01B5-214C-B2C4-53709AB747F9}" destId="{52D0452A-14A5-2443-ACCD-D0C0A5F11ACC}" srcOrd="0" destOrd="0" presId="urn:microsoft.com/office/officeart/2005/8/layout/hierarchy1"/>
    <dgm:cxn modelId="{A49DA4F9-530D-5E42-A2BC-C3B2F8408899}" type="presParOf" srcId="{817562A0-01B5-214C-B2C4-53709AB747F9}" destId="{11EEC072-C772-8B40-A89E-6489B3E111C1}" srcOrd="1" destOrd="0" presId="urn:microsoft.com/office/officeart/2005/8/layout/hierarchy1"/>
    <dgm:cxn modelId="{6C131BBC-1F2E-7B44-8F2B-67411DF21353}" type="presParOf" srcId="{D335F9C9-1402-4841-8BA5-D362696B62DD}" destId="{56561C55-1A27-974E-929E-1FD7DEE96D25}" srcOrd="1" destOrd="0" presId="urn:microsoft.com/office/officeart/2005/8/layout/hierarchy1"/>
    <dgm:cxn modelId="{9E93BE22-2B7F-904C-9063-4140DCCBBA18}" type="presParOf" srcId="{5A5B63E8-3864-E34A-A323-D6F5D017EDA5}" destId="{AE231CD3-BA3A-A344-88B8-4A7DDD65D6AC}" srcOrd="2" destOrd="0" presId="urn:microsoft.com/office/officeart/2005/8/layout/hierarchy1"/>
    <dgm:cxn modelId="{782B414F-DCB9-5D45-A048-5D2A871AF9F6}" type="presParOf" srcId="{AE231CD3-BA3A-A344-88B8-4A7DDD65D6AC}" destId="{4292FA4B-F42E-894E-8C96-7A068699FE35}" srcOrd="0" destOrd="0" presId="urn:microsoft.com/office/officeart/2005/8/layout/hierarchy1"/>
    <dgm:cxn modelId="{2B6CA097-A04B-FE41-BEDE-BE14D536DE2D}" type="presParOf" srcId="{4292FA4B-F42E-894E-8C96-7A068699FE35}" destId="{67B77D5F-2DFE-6F4A-8BAE-8117E40022B2}" srcOrd="0" destOrd="0" presId="urn:microsoft.com/office/officeart/2005/8/layout/hierarchy1"/>
    <dgm:cxn modelId="{B7D5E978-977D-8649-B385-F2203DD8D666}" type="presParOf" srcId="{4292FA4B-F42E-894E-8C96-7A068699FE35}" destId="{9866812E-EC68-6542-A49A-00C06988786B}" srcOrd="1" destOrd="0" presId="urn:microsoft.com/office/officeart/2005/8/layout/hierarchy1"/>
    <dgm:cxn modelId="{A4E35482-D863-8D4A-8BBC-F1520A26E39B}" type="presParOf" srcId="{AE231CD3-BA3A-A344-88B8-4A7DDD65D6AC}" destId="{6A724E1B-03ED-BD47-9246-768176FF3E1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CF46FD1-8EEA-7940-870B-5687F5B2B27E}">
      <dsp:nvSpPr>
        <dsp:cNvPr id="0" name=""/>
        <dsp:cNvSpPr/>
      </dsp:nvSpPr>
      <dsp:spPr>
        <a:xfrm>
          <a:off x="0" y="600617"/>
          <a:ext cx="6261100" cy="13899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Converted the data from a string variable to an integer </a:t>
          </a:r>
        </a:p>
      </dsp:txBody>
      <dsp:txXfrm>
        <a:off x="67852" y="668469"/>
        <a:ext cx="6125396" cy="1254256"/>
      </dsp:txXfrm>
    </dsp:sp>
    <dsp:sp modelId="{CC64B21A-84F1-5B43-A098-297564F42AB5}">
      <dsp:nvSpPr>
        <dsp:cNvPr id="0" name=""/>
        <dsp:cNvSpPr/>
      </dsp:nvSpPr>
      <dsp:spPr>
        <a:xfrm>
          <a:off x="0" y="2094257"/>
          <a:ext cx="6261100" cy="1389960"/>
        </a:xfrm>
        <a:prstGeom prst="roundRect">
          <a:avLst/>
        </a:prstGeom>
        <a:gradFill rotWithShape="0">
          <a:gsLst>
            <a:gs pos="0">
              <a:schemeClr val="accent2">
                <a:hueOff val="2771159"/>
                <a:satOff val="-477"/>
                <a:lumOff val="-4902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2771159"/>
                <a:satOff val="-477"/>
                <a:lumOff val="-4902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2771159"/>
                <a:satOff val="-477"/>
                <a:lumOff val="-4902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gain descriptive statistics from our survey data </a:t>
          </a:r>
        </a:p>
      </dsp:txBody>
      <dsp:txXfrm>
        <a:off x="67852" y="2162109"/>
        <a:ext cx="6125396" cy="1254256"/>
      </dsp:txXfrm>
    </dsp:sp>
    <dsp:sp modelId="{E7906EE6-5474-7E46-A4B8-52CA0324BA26}">
      <dsp:nvSpPr>
        <dsp:cNvPr id="0" name=""/>
        <dsp:cNvSpPr/>
      </dsp:nvSpPr>
      <dsp:spPr>
        <a:xfrm>
          <a:off x="0" y="3587897"/>
          <a:ext cx="6261100" cy="1389960"/>
        </a:xfrm>
        <a:prstGeom prst="roundRect">
          <a:avLst/>
        </a:prstGeom>
        <a:gradFill rotWithShape="0">
          <a:gsLst>
            <a:gs pos="0">
              <a:schemeClr val="accent2">
                <a:hueOff val="5542319"/>
                <a:satOff val="-953"/>
                <a:lumOff val="-9804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2">
                <a:hueOff val="5542319"/>
                <a:satOff val="-953"/>
                <a:lumOff val="-9804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2">
                <a:hueOff val="5542319"/>
                <a:satOff val="-953"/>
                <a:lumOff val="-9804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/>
            <a:t>Used the programing language python </a:t>
          </a:r>
        </a:p>
      </dsp:txBody>
      <dsp:txXfrm>
        <a:off x="67852" y="3655749"/>
        <a:ext cx="6125396" cy="12542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C332AA-2A1A-9C48-9F5B-D0DE455C6DF1}">
      <dsp:nvSpPr>
        <dsp:cNvPr id="0" name=""/>
        <dsp:cNvSpPr/>
      </dsp:nvSpPr>
      <dsp:spPr>
        <a:xfrm>
          <a:off x="0" y="1215600"/>
          <a:ext cx="1577344" cy="10016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E4A1CE-F227-3D4D-B581-046E8711F2FA}">
      <dsp:nvSpPr>
        <dsp:cNvPr id="0" name=""/>
        <dsp:cNvSpPr/>
      </dsp:nvSpPr>
      <dsp:spPr>
        <a:xfrm>
          <a:off x="175260" y="1382098"/>
          <a:ext cx="1577344" cy="100161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Use the basic model questions to create an overall experience score for each entity </a:t>
          </a:r>
        </a:p>
      </dsp:txBody>
      <dsp:txXfrm>
        <a:off x="204596" y="1411434"/>
        <a:ext cx="1518672" cy="942941"/>
      </dsp:txXfrm>
    </dsp:sp>
    <dsp:sp modelId="{52D0452A-14A5-2443-ACCD-D0C0A5F11ACC}">
      <dsp:nvSpPr>
        <dsp:cNvPr id="0" name=""/>
        <dsp:cNvSpPr/>
      </dsp:nvSpPr>
      <dsp:spPr>
        <a:xfrm>
          <a:off x="1927865" y="1215600"/>
          <a:ext cx="1577344" cy="10016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EEC072-C772-8B40-A89E-6489B3E111C1}">
      <dsp:nvSpPr>
        <dsp:cNvPr id="0" name=""/>
        <dsp:cNvSpPr/>
      </dsp:nvSpPr>
      <dsp:spPr>
        <a:xfrm>
          <a:off x="2103126" y="1382098"/>
          <a:ext cx="1577344" cy="100161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Range of score 5-25</a:t>
          </a:r>
        </a:p>
      </dsp:txBody>
      <dsp:txXfrm>
        <a:off x="2132462" y="1411434"/>
        <a:ext cx="1518672" cy="942941"/>
      </dsp:txXfrm>
    </dsp:sp>
    <dsp:sp modelId="{67B77D5F-2DFE-6F4A-8BAE-8117E40022B2}">
      <dsp:nvSpPr>
        <dsp:cNvPr id="0" name=""/>
        <dsp:cNvSpPr/>
      </dsp:nvSpPr>
      <dsp:spPr>
        <a:xfrm>
          <a:off x="3855731" y="1215600"/>
          <a:ext cx="1577344" cy="100161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66812E-EC68-6542-A49A-00C06988786B}">
      <dsp:nvSpPr>
        <dsp:cNvPr id="0" name=""/>
        <dsp:cNvSpPr/>
      </dsp:nvSpPr>
      <dsp:spPr>
        <a:xfrm>
          <a:off x="4030991" y="1382098"/>
          <a:ext cx="1577344" cy="100161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Showed a normalized distribution </a:t>
          </a:r>
        </a:p>
      </dsp:txBody>
      <dsp:txXfrm>
        <a:off x="4060327" y="1411434"/>
        <a:ext cx="1518672" cy="9429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5/10/21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5/10/21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032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nine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-Fixed the adequate response if the students score was above the mean I considered they would reply yes and vise versa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-not a great way but I felt it was better than deleting 16 rows of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043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ten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-R relief F Score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-using orange an open source machine learning program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-used the overall satisfaction score as my target feature to rank all the attributes to decide what is best to use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1634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eleven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Mask effectiveness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vrs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adequate response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-p value is below a 0.05 so I can reject the null hypothesis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-students who believe masks are effective are more likely to be satisfied with how seton hill handled covid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-Spread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3077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Thirteen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-Show how basically the data was super clean and that it was hard to find any weird correlations to talk on everything was pretty basic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567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Fourteen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Because of this I can confidently say I believe seton hill adequately handled covid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59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-basic facts about covid (read bullets)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-It spread very quickly (show graph)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-Catching everyone off guard, there was not very many people who were prepared for a pandemic having proper procedures on how to return to normal safely.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427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Two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-seton hills Choice to return to traditional in-person classes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-Rules and regulations implemented (Read bullets)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 ton of schools that made different decisions (Examples of schools in the south big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partys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Different state rules)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4607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Three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-Basic model questions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-ranking from least satisfied to very satisfied with the middle being neutral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-explain IRB process and how it basically took us two full classes to work through just to have them approve it within an hour after submitting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472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Four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-Explain that we are using a very small sample size approx. 5% of the full student body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-go through the bullet points explaining how it validates data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-explain how we reached out to seton hill for some stats so I could back up my info but never heard back from them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9366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Five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-Converted data to create a integers making it possible to gain some descriptive statistics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-attempted using PSPP free version of SPSS but was a little wonky so used python instead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7445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Six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 cleaning important to keep the data true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-two integrity constraints where columns did not line up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-decided to delete them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-Adequate response question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-how to fix the blanks as I did not want to remove 6 rows of data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7309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seven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-Descriptive stats using PSPP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-explain the 1-5 scale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-negative skew data leaning to the right which is good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-similar the mean is over the middle point of 3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-Note of the spike in mental health and how I will discuss later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458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 eight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-Using the 5 basic model questions create overall satisfaction score to classify each row with a rank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-Showed a great normalized distribution following the curve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AD0BC5-116C-42CF-8B28-245F66D506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4203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5/10/21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4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1.pn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11" Type="http://schemas.microsoft.com/office/2007/relationships/diagramDrawing" Target="../diagrams/drawing1.xml"/><Relationship Id="rId5" Type="http://schemas.openxmlformats.org/officeDocument/2006/relationships/image" Target="../media/image3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2.png"/><Relationship Id="rId9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eometric abstract image">
            <a:extLst>
              <a:ext uri="{FF2B5EF4-FFF2-40B4-BE49-F238E27FC236}">
                <a16:creationId xmlns:a16="http://schemas.microsoft.com/office/drawing/2014/main" id="{1F6EA444-CCD5-43A4-848C-62DE7C63DDF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360" r="9091" b="10360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704883-D088-4683-A1FD-AEE53B336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4346547"/>
            <a:ext cx="8813800" cy="1093366"/>
          </a:xfrm>
        </p:spPr>
        <p:txBody>
          <a:bodyPr>
            <a:noAutofit/>
          </a:bodyPr>
          <a:lstStyle/>
          <a:p>
            <a:r>
              <a:rPr lang="en-US" sz="4000" dirty="0">
                <a:effectLst>
                  <a:outerShdw blurRad="38100" dist="19050" dir="2700000" algn="tl">
                    <a:schemeClr val="dk1">
                      <a:alpha val="40000"/>
                    </a:schemeClr>
                  </a:outerShdw>
                </a:effectLst>
              </a:rPr>
              <a:t>Student Project: Seton Hill’s Response to COVID-19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342302"/>
            <a:ext cx="8133478" cy="406566"/>
          </a:xfrm>
        </p:spPr>
        <p:txBody>
          <a:bodyPr>
            <a:normAutofit/>
          </a:bodyPr>
          <a:lstStyle/>
          <a:p>
            <a:r>
              <a:rPr lang="en-US" sz="1800" dirty="0"/>
              <a:t>SDT300   Matthew Fluet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AB74E2-5A82-47FD-BBB4-BFD47779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9C04EC1-26B9-40BD-84A6-B2C0A913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C4FFB60-A034-4994-8F55-E38D4F31C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3F9E774-F054-4892-8E69-C76B2C8545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78925"/>
              </a:gs>
              <a:gs pos="50000">
                <a:srgbClr val="D54209"/>
              </a:gs>
              <a:gs pos="100000">
                <a:srgbClr val="8D0000"/>
              </a:gs>
            </a:gsLst>
            <a:lin ang="2520000" scaled="0"/>
          </a:gradFill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EF6A099-2A38-4C66-88FF-FDBCB564E5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0D98427-7B26-46E2-93FE-CB8CD38542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15A4233-F980-4EF6-B2C0-D7C63E752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C048F-E19E-4E4F-8507-02229261D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How I adjusted to the adequate response errors</a:t>
            </a:r>
            <a:br>
              <a:rPr lang="en-US" sz="2400">
                <a:solidFill>
                  <a:srgbClr val="FFFFFF"/>
                </a:solidFill>
              </a:rPr>
            </a:br>
            <a:endParaRPr lang="en-US" sz="2400">
              <a:solidFill>
                <a:srgbClr val="FFFFFF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B7E3E62-AACE-4D18-93B3-B4C452E287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BF3855-7D25-CD4A-A44B-FFB197F1C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0321" y="2336873"/>
            <a:ext cx="3656289" cy="3599316"/>
          </a:xfr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mean of 17.18 I will be able to confidently classify if the student would have responded with a yes or no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is not a 100% accurate solution to the missing data problem</a:t>
            </a:r>
            <a:r>
              <a:rPr lang="en-US" sz="1400" dirty="0">
                <a:solidFill>
                  <a:schemeClr val="bg1"/>
                </a:solidFill>
              </a:rPr>
              <a:t> </a:t>
            </a:r>
          </a:p>
          <a:p>
            <a:r>
              <a:rPr lang="en-US" dirty="0">
                <a:solidFill>
                  <a:schemeClr val="bg1"/>
                </a:solidFill>
              </a:rPr>
              <a:t>better step than completely deleting all the useful data all because of one missing entity in 16 rows. </a:t>
            </a:r>
          </a:p>
          <a:p>
            <a:endParaRPr lang="en-US" dirty="0"/>
          </a:p>
          <a:p>
            <a:endParaRPr lang="en-US" sz="1400" dirty="0"/>
          </a:p>
          <a:p>
            <a:pPr marL="0" indent="0">
              <a:buNone/>
            </a:pPr>
            <a:endParaRPr lang="en-US" sz="1400" dirty="0">
              <a:solidFill>
                <a:srgbClr val="FFFFFF"/>
              </a:solidFill>
            </a:endParaRPr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21B5709-714B-4EA8-8C75-C105D9B4D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6090" y="642795"/>
            <a:ext cx="6272654" cy="5575126"/>
          </a:xfrm>
          <a:prstGeom prst="rect">
            <a:avLst/>
          </a:prstGeom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Chart&#10;&#10;Description automatically generated with medium confidence">
            <a:extLst>
              <a:ext uri="{FF2B5EF4-FFF2-40B4-BE49-F238E27FC236}">
                <a16:creationId xmlns:a16="http://schemas.microsoft.com/office/drawing/2014/main" id="{A6E01F0D-4D40-5E4B-AF69-DD3245D3B73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6"/>
          <a:stretch>
            <a:fillRect/>
          </a:stretch>
        </p:blipFill>
        <p:spPr>
          <a:xfrm>
            <a:off x="5593085" y="2482701"/>
            <a:ext cx="5629268" cy="1885804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AE04F32-775F-3E4D-AD31-921A30A63144}"/>
              </a:ext>
            </a:extLst>
          </p:cNvPr>
          <p:cNvSpPr txBox="1"/>
          <p:nvPr/>
        </p:nvSpPr>
        <p:spPr>
          <a:xfrm>
            <a:off x="6766560" y="1094845"/>
            <a:ext cx="383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Box plot Overall Satisfaction Scores</a:t>
            </a:r>
          </a:p>
        </p:txBody>
      </p:sp>
    </p:spTree>
    <p:extLst>
      <p:ext uri="{BB962C8B-B14F-4D97-AF65-F5344CB8AC3E}">
        <p14:creationId xmlns:p14="http://schemas.microsoft.com/office/powerpoint/2010/main" val="351589747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8DF5C3E-BDAB-40E6-A40B-8C05D8CD3F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F78925"/>
              </a:gs>
              <a:gs pos="50000">
                <a:srgbClr val="D54209"/>
              </a:gs>
              <a:gs pos="100000">
                <a:srgbClr val="8D0000"/>
              </a:gs>
            </a:gsLst>
            <a:lin ang="2520000" scaled="0"/>
          </a:gradFill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D90C31A-86E3-472B-B929-496667598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DD3589A-DB65-424B-ACF1-5C8155F1C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F784D76-D302-4160-A2D4-C2F4AB76D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12862" cy="1368198"/>
          </a:xfrm>
          <a:prstGeom prst="rect">
            <a:avLst/>
          </a:prstGeom>
          <a:solidFill>
            <a:srgbClr val="0D0D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0A0943-CF54-B64C-BEBD-4ECE11BEB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584677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RreliefF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608D9710-1A5F-4D24-B654-F2081DE601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6409944" cy="25839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0C0417-FA84-904B-87CC-B95580D220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0321" y="2336873"/>
            <a:ext cx="5104843" cy="35993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ranking of attributes with the overall satisfaction score as my target. </a:t>
            </a:r>
          </a:p>
          <a:p>
            <a:r>
              <a:rPr lang="en-US" sz="2000" dirty="0" err="1">
                <a:solidFill>
                  <a:srgbClr val="FFFFFF"/>
                </a:solidFill>
              </a:rPr>
              <a:t>RreliefF</a:t>
            </a:r>
            <a:r>
              <a:rPr lang="en-US" sz="2000" dirty="0">
                <a:solidFill>
                  <a:srgbClr val="FFFFFF"/>
                </a:solidFill>
              </a:rPr>
              <a:t> gain insight of conditional dependencies with attributes and give me a value on attribute estimation in classification and regression</a:t>
            </a:r>
          </a:p>
          <a:p>
            <a:r>
              <a:rPr lang="en-US" sz="2000" dirty="0">
                <a:solidFill>
                  <a:srgbClr val="FFFFFF"/>
                </a:solidFill>
              </a:rPr>
              <a:t>open-source machine learning program Orange 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B57E7D2-A94B-4A8D-B58F-D3E30C235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3163" y="642795"/>
            <a:ext cx="4812406" cy="5575125"/>
          </a:xfrm>
          <a:prstGeom prst="rect">
            <a:avLst/>
          </a:prstGeom>
          <a:ln>
            <a:noFill/>
          </a:ln>
          <a:effectLst>
            <a:outerShdw blurRad="76200" dist="63500" dir="5040000" algn="t" rotWithShape="0">
              <a:prstClr val="black">
                <a:alpha val="4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2C000633-6C95-3E4F-A7C6-1ECC426D1186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3933" y="1895379"/>
            <a:ext cx="4178419" cy="3060447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492974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B0EED-41C6-E04D-A9DF-0FBEF6183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Mask effectiveness vs Adequate Response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398B5C-AE36-6C41-AC95-3BF5273A122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i="1" dirty="0"/>
              <a:t>-P-Value</a:t>
            </a:r>
          </a:p>
          <a:p>
            <a:r>
              <a:rPr lang="en-US" i="1" dirty="0"/>
              <a:t>Null Hypothesis</a:t>
            </a:r>
            <a:r>
              <a:rPr lang="en-US" dirty="0"/>
              <a:t>: </a:t>
            </a:r>
            <a:r>
              <a:rPr lang="en-US" u="sng" dirty="0"/>
              <a:t>Student's belief in mask effectiveness </a:t>
            </a:r>
            <a:r>
              <a:rPr lang="en-US" dirty="0"/>
              <a:t>is not associated with </a:t>
            </a:r>
            <a:r>
              <a:rPr lang="en-US" u="sng" dirty="0"/>
              <a:t>Adequate Response</a:t>
            </a:r>
            <a:r>
              <a:rPr lang="en-US" dirty="0"/>
              <a:t>.</a:t>
            </a:r>
          </a:p>
          <a:p>
            <a:r>
              <a:rPr lang="en-US" i="1" dirty="0"/>
              <a:t>Alternative</a:t>
            </a:r>
            <a:r>
              <a:rPr lang="en-US" dirty="0"/>
              <a:t>:</a:t>
            </a:r>
            <a:r>
              <a:rPr lang="en-US" u="sng" dirty="0"/>
              <a:t> Student's belief in mask effectiveness </a:t>
            </a:r>
            <a:r>
              <a:rPr lang="en-US" dirty="0"/>
              <a:t>is associated with </a:t>
            </a:r>
            <a:r>
              <a:rPr lang="en-US" u="sng" dirty="0"/>
              <a:t>Adequate Response.</a:t>
            </a:r>
          </a:p>
          <a:p>
            <a:br>
              <a:rPr lang="en-US" dirty="0"/>
            </a:br>
            <a:r>
              <a:rPr lang="en-US" i="1" dirty="0"/>
              <a:t>Conclusion</a:t>
            </a:r>
            <a:r>
              <a:rPr lang="en-US" dirty="0"/>
              <a:t>: p&lt;0.05 so reject the Null Hypothesis.</a:t>
            </a:r>
          </a:p>
          <a:p>
            <a:r>
              <a:rPr lang="en-US" dirty="0"/>
              <a:t>-major difference between the spreads of responses </a:t>
            </a:r>
          </a:p>
        </p:txBody>
      </p:sp>
      <p:pic>
        <p:nvPicPr>
          <p:cNvPr id="7" name="Content Placeholder 6" descr="Timeline&#10;&#10;Description automatically generated">
            <a:extLst>
              <a:ext uri="{FF2B5EF4-FFF2-40B4-BE49-F238E27FC236}">
                <a16:creationId xmlns:a16="http://schemas.microsoft.com/office/drawing/2014/main" id="{50CC9F13-E9F7-C140-AA16-BE026D53C68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6300" y="2418821"/>
            <a:ext cx="5608638" cy="343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90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24C28B3-E902-49D1-98A0-582D277A0E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A6C14C-E755-4A02-821B-6EA2D4C9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478287C-E119-4E9C-95B0-518478BD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A4A294F-6D36-425B-8632-27FD6A284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F4979F40-3A44-4CCB-9EB7-F8318BCE5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82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5291D39-6B03-4BB5-BFC6-CBF11E90B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76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AFD071FA-0514-4371-9568-86216A1F46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211DDA4-E7B5-4325-A844-B7F59B084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4959094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AC42F4-2855-4246-B5A9-11CFB50A5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4136123" cy="1080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/>
              <a:t>Mental Health distribution vs Consideration of Withdrawal  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D58E222-6309-4F79-AC20-9D3C69CD9B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1"/>
            <a:ext cx="4956048" cy="199787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BCEAAC-51F7-9141-B9E4-F7D523FCCF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321" y="2336873"/>
            <a:ext cx="3656289" cy="3599316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Associated with consideration of withdrawal from the University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Very dissatisfied and dissatisfied did not follow a normal distribution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/>
              <a:t>Students who considered withdrawal were associated with feeling that Seton Hill did not take proper actions when considering mental health. </a:t>
            </a:r>
          </a:p>
        </p:txBody>
      </p:sp>
      <p:pic>
        <p:nvPicPr>
          <p:cNvPr id="5" name="Content Placeholder 4" descr="Chart, histogram&#10;&#10;Description automatically generated">
            <a:extLst>
              <a:ext uri="{FF2B5EF4-FFF2-40B4-BE49-F238E27FC236}">
                <a16:creationId xmlns:a16="http://schemas.microsoft.com/office/drawing/2014/main" id="{221F8196-4F8D-6F47-BE24-ACED38A407A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9395" y="640080"/>
            <a:ext cx="6062869" cy="5577840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58411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>
            <a:extLst>
              <a:ext uri="{FF2B5EF4-FFF2-40B4-BE49-F238E27FC236}">
                <a16:creationId xmlns:a16="http://schemas.microsoft.com/office/drawing/2014/main" id="{5321D838-2C7E-4177-9DD3-DAC78324A2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0146E45C-1450-4186-B501-74F221F89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EEDDA48B-BC04-4915-ADA3-A1A9522EB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78C9D07A-5A22-4E55-B18A-47CF07E50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D71E629-0739-4A59-972B-A9E9A4500E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66" name="Rectangle 65">
            <a:extLst>
              <a:ext uri="{FF2B5EF4-FFF2-40B4-BE49-F238E27FC236}">
                <a16:creationId xmlns:a16="http://schemas.microsoft.com/office/drawing/2014/main" id="{2F84762E-7FCC-4EAF-B9E7-CE7214491E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8" name="Picture 67">
            <a:extLst>
              <a:ext uri="{FF2B5EF4-FFF2-40B4-BE49-F238E27FC236}">
                <a16:creationId xmlns:a16="http://schemas.microsoft.com/office/drawing/2014/main" id="{927A1389-2A5D-4886-AD82-F213767E6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207"/>
            <a:ext cx="12192000" cy="6858000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A1038667-0C3F-4764-A24D-DA9D9B474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2" name="Picture 71">
            <a:extLst>
              <a:ext uri="{FF2B5EF4-FFF2-40B4-BE49-F238E27FC236}">
                <a16:creationId xmlns:a16="http://schemas.microsoft.com/office/drawing/2014/main" id="{6AC2195B-895A-4535-8ECD-9F5B669C5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74" name="Rectangle 73">
            <a:extLst>
              <a:ext uri="{FF2B5EF4-FFF2-40B4-BE49-F238E27FC236}">
                <a16:creationId xmlns:a16="http://schemas.microsoft.com/office/drawing/2014/main" id="{571EEFCA-9235-4BC2-85C3-A4EC6EE57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7E9A29-958D-184E-9CA4-1882CCCD0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2" y="2063262"/>
            <a:ext cx="3739278" cy="266113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r"/>
            <a:r>
              <a:rPr lang="en-US" sz="5400" dirty="0"/>
              <a:t>Overall Satisfaction Score Dashboard </a:t>
            </a:r>
          </a:p>
        </p:txBody>
      </p:sp>
      <p:pic>
        <p:nvPicPr>
          <p:cNvPr id="5" name="Content Placeholder 4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3B284570-280C-A54D-B97F-4ECF871C403B}"/>
              </a:ext>
            </a:extLst>
          </p:cNvPr>
          <p:cNvPicPr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606" y="1073313"/>
            <a:ext cx="6260963" cy="471137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90560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E5A020-E226-3D44-9097-16BB4DE30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6B359-8D21-144F-92B3-6FF1C48FA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majority of all our main basic model questions showing normalized distribution with negative skews </a:t>
            </a:r>
          </a:p>
          <a:p>
            <a:r>
              <a:rPr lang="en-US" dirty="0"/>
              <a:t>Overall Satisfaction score had a normalized distribution with a mean of 17.18 above the middle point of 15</a:t>
            </a:r>
          </a:p>
          <a:p>
            <a:r>
              <a:rPr lang="en-US" dirty="0"/>
              <a:t>Had 79.56% of students straight up say they believe Seton Hill adequately responded to COVID-19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32F5E-4B13-054C-84F6-F50E8B8EDD9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34878FC9-6EDE-B34B-A0FF-EC26B5B62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9626" y="753227"/>
            <a:ext cx="1583350" cy="5519854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48D6C0CA-4827-1F44-B9F1-61E6902CB5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6611" y="2701429"/>
            <a:ext cx="28575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365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7D0669C1-CDCE-41C7-A9AB-65D9119F83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176" y="0"/>
            <a:ext cx="12192000" cy="6858001"/>
            <a:chOff x="-3176" y="0"/>
            <a:chExt cx="12192000" cy="6858001"/>
          </a:xfrm>
        </p:grpSpPr>
        <p:sp useBgFill="1">
          <p:nvSpPr>
            <p:cNvPr id="83" name="Rectangle 82">
              <a:extLst>
                <a:ext uri="{FF2B5EF4-FFF2-40B4-BE49-F238E27FC236}">
                  <a16:creationId xmlns:a16="http://schemas.microsoft.com/office/drawing/2014/main" id="{1F80B4EE-271C-45C6-9338-555D3B0C4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88824" cy="685800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6FCF3DCC-E585-4F88-8F8B-4EABFEF06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176" y="0"/>
              <a:ext cx="12192000" cy="6858000"/>
            </a:xfrm>
            <a:prstGeom prst="rect">
              <a:avLst/>
            </a:prstGeom>
          </p:spPr>
        </p:pic>
      </p:grpSp>
      <p:sp>
        <p:nvSpPr>
          <p:cNvPr id="86" name="Rectangle 85">
            <a:extLst>
              <a:ext uri="{FF2B5EF4-FFF2-40B4-BE49-F238E27FC236}">
                <a16:creationId xmlns:a16="http://schemas.microsoft.com/office/drawing/2014/main" id="{F1AACF4D-AF22-463C-97CE-C34F0783C0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2" y="609600"/>
            <a:ext cx="6499753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DF349-B4ED-4B46-89D0-6CCB5684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5632247" cy="1080938"/>
          </a:xfrm>
        </p:spPr>
        <p:txBody>
          <a:bodyPr>
            <a:normAutofit/>
          </a:bodyPr>
          <a:lstStyle/>
          <a:p>
            <a:r>
              <a:rPr lang="en-US" dirty="0"/>
              <a:t>COVID-19</a:t>
            </a:r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6524329A-37E7-4025-B6E9-A97D40536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970240"/>
            <a:ext cx="6492240" cy="26171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938DA-620A-4CBC-BBE9-7431181FE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5632246" cy="3599316"/>
          </a:xfrm>
        </p:spPr>
        <p:txBody>
          <a:bodyPr>
            <a:normAutofit/>
          </a:bodyPr>
          <a:lstStyle/>
          <a:p>
            <a:r>
              <a:rPr lang="en-US" sz="2000" dirty="0"/>
              <a:t>First detection in Wuhan, China in December 2019</a:t>
            </a:r>
          </a:p>
          <a:p>
            <a:r>
              <a:rPr lang="en-US" sz="2000" dirty="0"/>
              <a:t>large-scale health issue causing millions of deaths around the globe </a:t>
            </a:r>
          </a:p>
          <a:p>
            <a:r>
              <a:rPr lang="en-US" sz="2000" dirty="0"/>
              <a:t>declared an international pandemic in March 2020 by the World Health Organization (WHO). </a:t>
            </a:r>
          </a:p>
          <a:p>
            <a:r>
              <a:rPr lang="en-US" sz="2000" dirty="0"/>
              <a:t>September 2020 COVID-19 rose to 6,960,152 cases </a:t>
            </a:r>
          </a:p>
          <a:p>
            <a:r>
              <a:rPr lang="en-US" sz="2000" dirty="0"/>
              <a:t>Cases spread very quickly </a:t>
            </a:r>
          </a:p>
        </p:txBody>
      </p:sp>
      <p:pic>
        <p:nvPicPr>
          <p:cNvPr id="10" name="Picture 9" descr="geometric abstract image">
            <a:extLst>
              <a:ext uri="{FF2B5EF4-FFF2-40B4-BE49-F238E27FC236}">
                <a16:creationId xmlns:a16="http://schemas.microsoft.com/office/drawing/2014/main" id="{3B093CFC-D141-4494-87B6-0CE4A5794C0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" b="6843"/>
          <a:stretch/>
        </p:blipFill>
        <p:spPr>
          <a:xfrm>
            <a:off x="6984387" y="484632"/>
            <a:ext cx="4719805" cy="283608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7713FF99-5416-FC40-B421-4DA3CB64E19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01" r="4" b="4"/>
          <a:stretch/>
        </p:blipFill>
        <p:spPr>
          <a:xfrm>
            <a:off x="6646742" y="2231954"/>
            <a:ext cx="5433855" cy="3181125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27C48-A996-9E43-8B5C-5EE205BF992C}"/>
              </a:ext>
            </a:extLst>
          </p:cNvPr>
          <p:cNvSpPr txBox="1"/>
          <p:nvPr/>
        </p:nvSpPr>
        <p:spPr>
          <a:xfrm>
            <a:off x="8636016" y="5552670"/>
            <a:ext cx="22656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New cases per day (7 day avg)</a:t>
            </a:r>
          </a:p>
        </p:txBody>
      </p:sp>
    </p:spTree>
    <p:extLst>
      <p:ext uri="{BB962C8B-B14F-4D97-AF65-F5344CB8AC3E}">
        <p14:creationId xmlns:p14="http://schemas.microsoft.com/office/powerpoint/2010/main" val="3446443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18178-8D02-044C-A11F-4AE2DB810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Seton Hills choice for in person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F1C5F-9012-204A-A1AA-BE05EA3D4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mandatory to wear a mask while on campus </a:t>
            </a:r>
          </a:p>
          <a:p>
            <a:r>
              <a:rPr lang="en-US" dirty="0"/>
              <a:t>gathering limit of no more than 10 people when off campus </a:t>
            </a:r>
          </a:p>
          <a:p>
            <a:r>
              <a:rPr lang="en-US" dirty="0"/>
              <a:t>contact tracing done by the </a:t>
            </a:r>
            <a:r>
              <a:rPr lang="en-US" dirty="0" err="1"/>
              <a:t>SaferMe</a:t>
            </a:r>
            <a:r>
              <a:rPr lang="en-US" dirty="0"/>
              <a:t> app </a:t>
            </a:r>
          </a:p>
          <a:p>
            <a:r>
              <a:rPr lang="en-US" dirty="0"/>
              <a:t>capacity of classrooms, restrooms and the cafeteria reduced to a fraction of traditional size </a:t>
            </a:r>
          </a:p>
          <a:p>
            <a:r>
              <a:rPr lang="en-US" dirty="0"/>
              <a:t>Random testing </a:t>
            </a:r>
          </a:p>
          <a:p>
            <a:r>
              <a:rPr lang="en-US" dirty="0"/>
              <a:t>Student athletes had further regulations due to the constant contact 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08ED6F-AA1D-0449-9596-6C7DBDF59D4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Two people looking at a computer&#10;&#10;Description automatically generated with low confidence">
            <a:extLst>
              <a:ext uri="{FF2B5EF4-FFF2-40B4-BE49-F238E27FC236}">
                <a16:creationId xmlns:a16="http://schemas.microsoft.com/office/drawing/2014/main" id="{815408FA-7A45-7E48-B96B-9E7539B2A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77" y="2651760"/>
            <a:ext cx="3721368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65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5C85E-F87B-DA40-A07E-B756BDC55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Survey Creation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9E5604-35C7-2841-BB35-9F4D03629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Created basic model Questions </a:t>
            </a:r>
          </a:p>
          <a:p>
            <a:r>
              <a:rPr lang="en-US" dirty="0"/>
              <a:t>Remaining questions were categorical  to gain insight to why</a:t>
            </a:r>
          </a:p>
          <a:p>
            <a:r>
              <a:rPr lang="en-US" dirty="0"/>
              <a:t>Approved by Institutional Review Board at Seton Hill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3936F-1E80-2A43-8AEA-C77F71CCE9A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Diagram, text, letter&#10;&#10;Description automatically generated">
            <a:extLst>
              <a:ext uri="{FF2B5EF4-FFF2-40B4-BE49-F238E27FC236}">
                <a16:creationId xmlns:a16="http://schemas.microsoft.com/office/drawing/2014/main" id="{09F64840-A5EE-DA43-8088-695321B51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837" y="2656069"/>
            <a:ext cx="3599048" cy="2960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120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77213-A912-F245-99C7-68BA7DA47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</p:spPr>
        <p:txBody>
          <a:bodyPr>
            <a:normAutofit/>
          </a:bodyPr>
          <a:lstStyle/>
          <a:p>
            <a:r>
              <a:rPr lang="en-US" dirty="0"/>
              <a:t>Initial Review of Survey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17DE99-6A13-D243-A867-87CCBD0086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3489341" cy="359931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Small sample of the full student body at Seton Hill</a:t>
            </a:r>
          </a:p>
          <a:p>
            <a:r>
              <a:rPr lang="en-US" dirty="0"/>
              <a:t>majority respond with credits in-between a 12-18 range </a:t>
            </a:r>
          </a:p>
          <a:p>
            <a:r>
              <a:rPr lang="en-US" dirty="0"/>
              <a:t>majority of students are on-campus residents representing 66 %</a:t>
            </a:r>
          </a:p>
          <a:p>
            <a:r>
              <a:rPr lang="en-US" dirty="0"/>
              <a:t>off-campus residents and commuters from home to represent the remaining 44%</a:t>
            </a:r>
            <a:r>
              <a:rPr lang="en-US" sz="1800" dirty="0"/>
              <a:t> 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DD516DE9-CE31-B844-B4F4-6BF272003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1792" y="2767881"/>
            <a:ext cx="5639886" cy="2255954"/>
          </a:xfrm>
          <a:prstGeom prst="rect">
            <a:avLst/>
          </a:prstGeom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5015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100D021-ED8E-4951-8376-73996A82CD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6FE219C-22F7-4734-B3C1-28E70390CE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F2EC4B6-5524-4806-8575-59DB6B8F8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D50BBC6-5944-49AE-A819-558AB05AB1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F2E428D-A109-43BE-8AC2-C83EF031EF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B2A773CA-28F4-49C2-BFA3-49A5867C7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D7C72BA-4476-4E4B-BC37-9A75FD0C5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3009A16D-868B-4145-BBC6-555098537E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992EB33-38E1-4175-8EE2-9BB8CC159C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668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2DCAE5CF-5D29-4779-83E1-BDB64E4F3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68BEF7-3816-7B4A-8F5E-7CFEDCA7A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2063262"/>
            <a:ext cx="3739279" cy="26610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400"/>
              <a:t>Data recoding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1BC04B6-A148-4443-A583-F1EA5DF22DD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62092663"/>
              </p:ext>
            </p:extLst>
          </p:nvPr>
        </p:nvGraphicFramePr>
        <p:xfrm>
          <a:off x="5284788" y="639763"/>
          <a:ext cx="6261100" cy="557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378704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76623-5B1A-CC48-87C8-FAD71712C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EDC97-2E34-4F48-83DB-541044E4B66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2 cases where two attributes contradicted each other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344118-85DC-C54F-B6D1-17D67548A2F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Late addition of Adequate response Question</a:t>
            </a:r>
          </a:p>
          <a:p>
            <a:r>
              <a:rPr lang="en-US" dirty="0"/>
              <a:t>16 responses were left blank</a:t>
            </a:r>
          </a:p>
        </p:txBody>
      </p:sp>
      <p:pic>
        <p:nvPicPr>
          <p:cNvPr id="6" name="Picture 5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89FA2FB9-04C8-5B4E-BE94-73684B079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20" y="3240437"/>
            <a:ext cx="4489222" cy="2864335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2AD5F398-DBA2-3F42-AB8A-639A0F3AAE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320" y="6104772"/>
            <a:ext cx="4489222" cy="588503"/>
          </a:xfrm>
          <a:prstGeom prst="rect">
            <a:avLst/>
          </a:prstGeom>
        </p:spPr>
      </p:pic>
      <p:pic>
        <p:nvPicPr>
          <p:cNvPr id="12" name="Picture 11" descr="Graphical user interface, application, table, Excel&#10;&#10;Description automatically generated">
            <a:extLst>
              <a:ext uri="{FF2B5EF4-FFF2-40B4-BE49-F238E27FC236}">
                <a16:creationId xmlns:a16="http://schemas.microsoft.com/office/drawing/2014/main" id="{365CD334-D243-8C4F-A482-BF96C55BE4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1839" y="3545067"/>
            <a:ext cx="3765131" cy="307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6573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F571C-83FB-034E-AD4B-9F2208705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Visuals of Basic Model Questions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98D85-6584-B74C-9395-5850250FFA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45470" y="2234079"/>
            <a:ext cx="3070034" cy="576262"/>
          </a:xfrm>
        </p:spPr>
        <p:txBody>
          <a:bodyPr/>
          <a:lstStyle/>
          <a:p>
            <a:r>
              <a:rPr lang="en-US" sz="2000" dirty="0"/>
              <a:t>Topics were adequately covered in classes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9272E6-853E-1147-A06E-37E0107F8B94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en-US" dirty="0"/>
              <a:t>-Negative Skewness</a:t>
            </a:r>
          </a:p>
          <a:p>
            <a:r>
              <a:rPr lang="en-US" dirty="0"/>
              <a:t>-Mean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AD7449-17D6-B24A-A90E-CFB4677B78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34711" y="2359561"/>
            <a:ext cx="3063240" cy="576262"/>
          </a:xfrm>
        </p:spPr>
        <p:txBody>
          <a:bodyPr/>
          <a:lstStyle/>
          <a:p>
            <a:r>
              <a:rPr lang="en-US" dirty="0"/>
              <a:t>Mental health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D7ADB48-DA6C-6B46-B40F-FF572E12341C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84DBF5A-3809-C648-B56A-FC2C32FCF3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0322" y="2357266"/>
            <a:ext cx="3070025" cy="576262"/>
          </a:xfrm>
        </p:spPr>
        <p:txBody>
          <a:bodyPr/>
          <a:lstStyle/>
          <a:p>
            <a:r>
              <a:rPr lang="en-US" dirty="0"/>
              <a:t>Descriptive Stats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B9C81A4-1E62-2C43-BD13-8106FDCFAA1C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08866314-D167-3541-9E08-3009C519AF99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5470" y="3305813"/>
            <a:ext cx="3070033" cy="2315035"/>
          </a:xfrm>
          <a:prstGeom prst="rect">
            <a:avLst/>
          </a:prstGeom>
        </p:spPr>
      </p:pic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4BE5C63C-E374-0443-B248-00A4D7AC50AE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4156" y="3295653"/>
            <a:ext cx="3063240" cy="2315035"/>
          </a:xfrm>
          <a:prstGeom prst="rect">
            <a:avLst/>
          </a:prstGeom>
        </p:spPr>
      </p:pic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2F9E9380-63A2-D14E-88CA-13BF7F878FD3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66979"/>
            <a:ext cx="3938677" cy="142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6850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53AFD-31F5-944D-9B66-59B29ABB1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Creation of overall satisfaction score 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06B9D452-1AD9-43D5-85F4-DB4D7263534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685846" y="2336873"/>
          <a:ext cx="5608336" cy="35993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30341C-89E2-FC49-9C4C-9B97098CAF7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 descr="Chart, histogram&#10;&#10;Description automatically generated">
            <a:extLst>
              <a:ext uri="{FF2B5EF4-FFF2-40B4-BE49-F238E27FC236}">
                <a16:creationId xmlns:a16="http://schemas.microsoft.com/office/drawing/2014/main" id="{2A4948CF-35B3-504C-AF7B-639676EF996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9321" y="2707779"/>
            <a:ext cx="4448802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785495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1171</TotalTime>
  <Words>1075</Words>
  <Application>Microsoft Macintosh PowerPoint</Application>
  <PresentationFormat>Widescreen</PresentationFormat>
  <Paragraphs>131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Trebuchet MS</vt:lpstr>
      <vt:lpstr>Berlin</vt:lpstr>
      <vt:lpstr>Student Project: Seton Hill’s Response to COVID-19</vt:lpstr>
      <vt:lpstr>COVID-19</vt:lpstr>
      <vt:lpstr>Seton Hills choice for in person classes</vt:lpstr>
      <vt:lpstr>Survey Creation </vt:lpstr>
      <vt:lpstr>Initial Review of Survey Data</vt:lpstr>
      <vt:lpstr>Data recoding</vt:lpstr>
      <vt:lpstr>Data Cleaning </vt:lpstr>
      <vt:lpstr>Initial Visuals of Basic Model Questions </vt:lpstr>
      <vt:lpstr>Creation of overall satisfaction score </vt:lpstr>
      <vt:lpstr>How I adjusted to the adequate response errors </vt:lpstr>
      <vt:lpstr>RreliefF</vt:lpstr>
      <vt:lpstr>Mask effectiveness vs Adequate Response</vt:lpstr>
      <vt:lpstr>Mental Health distribution vs Consideration of Withdrawal  </vt:lpstr>
      <vt:lpstr>Overall Satisfaction Score Dashboard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Lorem Ipsum</dc:title>
  <dc:creator>Fluet, Matthew</dc:creator>
  <cp:lastModifiedBy>Fluet, Matthew</cp:lastModifiedBy>
  <cp:revision>21</cp:revision>
  <dcterms:created xsi:type="dcterms:W3CDTF">2021-05-10T17:03:18Z</dcterms:created>
  <dcterms:modified xsi:type="dcterms:W3CDTF">2021-05-11T12:34:58Z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